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8288000" cy="10287000"/>
  <p:notesSz cx="6858000" cy="9144000"/>
  <p:embeddedFontLst>
    <p:embeddedFont>
      <p:font typeface="Canva Sans Bold" panose="020B0604020202020204" charset="0"/>
      <p:regular r:id="rId19"/>
    </p:embeddedFont>
    <p:embeddedFont>
      <p:font typeface="DM Sans" panose="020B0604020202020204" charset="0"/>
      <p:regular r:id="rId20"/>
      <p:bold r:id="rId21"/>
      <p:italic r:id="rId22"/>
      <p:boldItalic r:id="rId23"/>
    </p:embeddedFont>
    <p:embeddedFont>
      <p:font typeface="Lora Bold" panose="020B0604020202020204" charset="0"/>
      <p:regular r:id="rId24"/>
    </p:embeddedFont>
    <p:embeddedFont>
      <p:font typeface="Decalotype Bold" panose="020B0604020202020204" charset="0"/>
      <p:regular r:id="rId25"/>
    </p:embeddedFont>
    <p:embeddedFont>
      <p:font typeface="Belleza" panose="020B0604020202020204" charset="0"/>
      <p:regular r:id="rId26"/>
    </p:embeddedFont>
    <p:embeddedFont>
      <p:font typeface="DM Sans Bold" panose="020B0604020202020204" charset="0"/>
      <p:regular r:id="rId27"/>
    </p:embeddedFont>
    <p:embeddedFont>
      <p:font typeface="Helvetica World Bold" panose="020B0604020202020204" charset="-128"/>
      <p:regular r:id="rId28"/>
    </p:embeddedFont>
    <p:embeddedFont>
      <p:font typeface="HK Grotesk Medium" panose="020B0604020202020204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Times New Roman Semi-Bold" panose="020B0604020202020204" charset="0"/>
      <p:regular r:id="rId34"/>
    </p:embeddedFont>
    <p:embeddedFont>
      <p:font typeface="Times New Roman Bold" panose="02020803070505020304" pitchFamily="18" charset="0"/>
      <p:bold r:id="rId35"/>
    </p:embeddedFont>
    <p:embeddedFont>
      <p:font typeface="Oswald Bold" panose="020B0604020202020204" charset="0"/>
      <p:regular r:id="rId36"/>
    </p:embeddedFont>
    <p:embeddedFont>
      <p:font typeface="Georgia Pro Italics" panose="020B0604020202020204" charset="0"/>
      <p:regular r:id="rId37"/>
    </p:embeddedFont>
    <p:embeddedFont>
      <p:font typeface="HK Grotesk Bold" panose="020B0604020202020204" charset="0"/>
      <p:regular r:id="rId38"/>
    </p:embeddedFont>
    <p:embeddedFont>
      <p:font typeface="HK Grotesk" panose="020B0604020202020204" charset="0"/>
      <p:regular r:id="rId39"/>
    </p:embeddedFont>
    <p:embeddedFont>
      <p:font typeface="Canva Sans" panose="020B0604020202020204" charset="0"/>
      <p:regular r:id="rId40"/>
    </p:embeddedFont>
    <p:embeddedFont>
      <p:font typeface="Times New Roman Medium" panose="020B0604020202020204" charset="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6.sv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586504" cy="10287000"/>
            <a:chOff x="0" y="0"/>
            <a:chExt cx="87494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74941" cy="3479800"/>
            </a:xfrm>
            <a:custGeom>
              <a:avLst/>
              <a:gdLst/>
              <a:ahLst/>
              <a:cxnLst/>
              <a:rect l="l" t="t" r="r" b="b"/>
              <a:pathLst>
                <a:path w="874941" h="3479800">
                  <a:moveTo>
                    <a:pt x="0" y="0"/>
                  </a:moveTo>
                  <a:lnTo>
                    <a:pt x="874941" y="0"/>
                  </a:lnTo>
                  <a:lnTo>
                    <a:pt x="874941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D8C9BA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8301360" y="5690476"/>
            <a:ext cx="9150626" cy="6228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4"/>
              </a:lnSpc>
            </a:pPr>
            <a:r>
              <a:rPr lang="en-US" sz="3603">
                <a:solidFill>
                  <a:srgbClr val="404040"/>
                </a:solidFill>
                <a:latin typeface="HK Grotesk Bold"/>
              </a:rPr>
              <a:t>By Team-2</a:t>
            </a:r>
          </a:p>
        </p:txBody>
      </p:sp>
      <p:sp>
        <p:nvSpPr>
          <p:cNvPr id="5" name="AutoShape 5"/>
          <p:cNvSpPr/>
          <p:nvPr/>
        </p:nvSpPr>
        <p:spPr>
          <a:xfrm>
            <a:off x="12292487" y="6044765"/>
            <a:ext cx="2885191" cy="0"/>
          </a:xfrm>
          <a:prstGeom prst="line">
            <a:avLst/>
          </a:prstGeom>
          <a:ln w="9525" cap="rnd">
            <a:solidFill>
              <a:srgbClr val="40404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660712" y="1028700"/>
            <a:ext cx="7823693" cy="8315045"/>
          </a:xfrm>
          <a:custGeom>
            <a:avLst/>
            <a:gdLst/>
            <a:ahLst/>
            <a:cxnLst/>
            <a:rect l="l" t="t" r="r" b="b"/>
            <a:pathLst>
              <a:path w="7823693" h="8315045">
                <a:moveTo>
                  <a:pt x="0" y="0"/>
                </a:moveTo>
                <a:lnTo>
                  <a:pt x="7823693" y="0"/>
                </a:lnTo>
                <a:lnTo>
                  <a:pt x="7823693" y="8315045"/>
                </a:lnTo>
                <a:lnTo>
                  <a:pt x="0" y="83150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122" r="-15122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677091" y="2675880"/>
            <a:ext cx="8774895" cy="2779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0530"/>
              </a:lnSpc>
            </a:pPr>
            <a:r>
              <a:rPr lang="en-US" sz="11700" u="none">
                <a:solidFill>
                  <a:srgbClr val="404040"/>
                </a:solidFill>
                <a:latin typeface="Decalotype Bold"/>
              </a:rPr>
              <a:t> Sales Analysis &amp; Forecasting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5993" y="390305"/>
            <a:ext cx="9358806" cy="117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799"/>
              </a:lnSpc>
            </a:pPr>
            <a:r>
              <a:rPr lang="en-US" sz="8799">
                <a:solidFill>
                  <a:srgbClr val="404040"/>
                </a:solidFill>
                <a:latin typeface="Decalotype Bold"/>
              </a:rPr>
              <a:t>Categories Analysis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3855" y="2878320"/>
            <a:ext cx="8878181" cy="657876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799" y="2349632"/>
            <a:ext cx="9850337" cy="682587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108481" y="1888666"/>
            <a:ext cx="2353509" cy="1283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404040"/>
                </a:solidFill>
                <a:latin typeface="Helvetica World Bold"/>
              </a:rPr>
              <a:t>Sales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435334" y="1888666"/>
            <a:ext cx="2322314" cy="1283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404040"/>
                </a:solidFill>
                <a:latin typeface="Helvetica World Bold"/>
              </a:rPr>
              <a:t>Profit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4085883" y="-381680"/>
            <a:ext cx="2427390" cy="1948005"/>
            <a:chOff x="0" y="0"/>
            <a:chExt cx="821117" cy="65895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21117" cy="658955"/>
            </a:xfrm>
            <a:custGeom>
              <a:avLst/>
              <a:gdLst/>
              <a:ahLst/>
              <a:cxnLst/>
              <a:rect l="l" t="t" r="r" b="b"/>
              <a:pathLst>
                <a:path w="821117" h="658955">
                  <a:moveTo>
                    <a:pt x="0" y="0"/>
                  </a:moveTo>
                  <a:lnTo>
                    <a:pt x="821117" y="0"/>
                  </a:lnTo>
                  <a:lnTo>
                    <a:pt x="821117" y="658955"/>
                  </a:lnTo>
                  <a:lnTo>
                    <a:pt x="0" y="658955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6651" y="-389424"/>
            <a:ext cx="12546926" cy="1101727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41175" y="521653"/>
            <a:ext cx="7639545" cy="117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799"/>
              </a:lnSpc>
            </a:pPr>
            <a:r>
              <a:rPr lang="en-US" sz="8799">
                <a:solidFill>
                  <a:srgbClr val="404040"/>
                </a:solidFill>
                <a:latin typeface="Decalotype Bold"/>
              </a:rPr>
              <a:t>Sub-Categories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5814644" y="6701532"/>
            <a:ext cx="489254" cy="489254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8C9B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6585903" y="6719464"/>
            <a:ext cx="417545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 spc="48">
                <a:solidFill>
                  <a:srgbClr val="404040"/>
                </a:solidFill>
                <a:latin typeface="HK Grotesk Medium"/>
              </a:rPr>
              <a:t>Profit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814644" y="7570266"/>
            <a:ext cx="489254" cy="489254"/>
            <a:chOff x="0" y="0"/>
            <a:chExt cx="1913890" cy="191389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6585903" y="7588198"/>
            <a:ext cx="4175453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 spc="48">
                <a:solidFill>
                  <a:srgbClr val="404040"/>
                </a:solidFill>
                <a:latin typeface="HK Grotesk Medium"/>
              </a:rPr>
              <a:t>Sales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7785" y="1697672"/>
            <a:ext cx="7587293" cy="788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2660" lvl="1" indent="-211330">
              <a:lnSpc>
                <a:spcPts val="2740"/>
              </a:lnSpc>
              <a:buFont typeface="Arial"/>
              <a:buChar char="•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Phones: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Highest Sales and Profit.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Recommendation: Increase stock to meet demand.</a:t>
            </a:r>
          </a:p>
          <a:p>
            <a:pPr marL="422660" lvl="1" indent="-211330">
              <a:lnSpc>
                <a:spcPts val="2740"/>
              </a:lnSpc>
              <a:buFont typeface="Arial"/>
              <a:buChar char="•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Chairs: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High Sales and Profit.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Recommendation: Ensure ample stock availability.</a:t>
            </a:r>
          </a:p>
          <a:p>
            <a:pPr marL="422660" lvl="1" indent="-211330">
              <a:lnSpc>
                <a:spcPts val="2740"/>
              </a:lnSpc>
              <a:buFont typeface="Arial"/>
              <a:buChar char="•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Copiers: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High Profit despite lower sales.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Recommendation: Focus on promoting and increasing stock.</a:t>
            </a:r>
          </a:p>
          <a:p>
            <a:pPr marL="422660" lvl="1" indent="-211330">
              <a:lnSpc>
                <a:spcPts val="2740"/>
              </a:lnSpc>
              <a:buFont typeface="Arial"/>
              <a:buChar char="•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Accessories: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Moderate Sales but High Profit.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Recommendation: Strategize to boost sales, consider promotions.</a:t>
            </a:r>
          </a:p>
          <a:p>
            <a:pPr marL="422660" lvl="1" indent="-211330">
              <a:lnSpc>
                <a:spcPts val="2740"/>
              </a:lnSpc>
              <a:buFont typeface="Arial"/>
              <a:buChar char="•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Fasteners and Labels: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Low or No Profit despite Sales.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Recommendation: Evaluate profitability, consider adjustments.</a:t>
            </a:r>
          </a:p>
          <a:p>
            <a:pPr marL="422660" lvl="1" indent="-211330">
              <a:lnSpc>
                <a:spcPts val="2740"/>
              </a:lnSpc>
              <a:buFont typeface="Arial"/>
              <a:buChar char="•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Tables: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Good Sales, No Profit.</a:t>
            </a:r>
          </a:p>
          <a:p>
            <a:pPr marL="845320" lvl="2" indent="-281773">
              <a:lnSpc>
                <a:spcPts val="2740"/>
              </a:lnSpc>
              <a:buFont typeface="Arial"/>
              <a:buChar char="⚬"/>
            </a:pPr>
            <a:r>
              <a:rPr lang="en-US" sz="1957">
                <a:solidFill>
                  <a:srgbClr val="404040"/>
                </a:solidFill>
                <a:latin typeface="Canva Sans Bold"/>
              </a:rPr>
              <a:t>Recommendation: Reevaluate sales strategy or consider discontinuation.</a:t>
            </a:r>
          </a:p>
          <a:p>
            <a:pPr>
              <a:lnSpc>
                <a:spcPts val="2740"/>
              </a:lnSpc>
            </a:pPr>
            <a:endParaRPr lang="en-US" sz="1957">
              <a:solidFill>
                <a:srgbClr val="404040"/>
              </a:solidFill>
              <a:latin typeface="Canva Sans Bold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417776" y="-376141"/>
            <a:ext cx="2578020" cy="810730"/>
            <a:chOff x="0" y="0"/>
            <a:chExt cx="821117" cy="25822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1117" cy="258223"/>
            </a:xfrm>
            <a:custGeom>
              <a:avLst/>
              <a:gdLst/>
              <a:ahLst/>
              <a:cxnLst/>
              <a:rect l="l" t="t" r="r" b="b"/>
              <a:pathLst>
                <a:path w="821117" h="258223">
                  <a:moveTo>
                    <a:pt x="0" y="0"/>
                  </a:moveTo>
                  <a:lnTo>
                    <a:pt x="821117" y="0"/>
                  </a:lnTo>
                  <a:lnTo>
                    <a:pt x="821117" y="258223"/>
                  </a:lnTo>
                  <a:lnTo>
                    <a:pt x="0" y="258223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71266" y="-408340"/>
            <a:ext cx="3303864" cy="2848448"/>
          </a:xfrm>
          <a:custGeom>
            <a:avLst/>
            <a:gdLst/>
            <a:ahLst/>
            <a:cxnLst/>
            <a:rect l="l" t="t" r="r" b="b"/>
            <a:pathLst>
              <a:path w="3303864" h="2848448">
                <a:moveTo>
                  <a:pt x="0" y="0"/>
                </a:moveTo>
                <a:lnTo>
                  <a:pt x="3303864" y="0"/>
                </a:lnTo>
                <a:lnTo>
                  <a:pt x="3303864" y="2848447"/>
                </a:lnTo>
                <a:lnTo>
                  <a:pt x="0" y="28484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59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393520" y="0"/>
            <a:ext cx="4296549" cy="10287000"/>
            <a:chOff x="0" y="0"/>
            <a:chExt cx="1131601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1601" cy="2709333"/>
            </a:xfrm>
            <a:custGeom>
              <a:avLst/>
              <a:gdLst/>
              <a:ahLst/>
              <a:cxnLst/>
              <a:rect l="l" t="t" r="r" b="b"/>
              <a:pathLst>
                <a:path w="1131601" h="2709333">
                  <a:moveTo>
                    <a:pt x="0" y="0"/>
                  </a:moveTo>
                  <a:lnTo>
                    <a:pt x="1131601" y="0"/>
                  </a:lnTo>
                  <a:lnTo>
                    <a:pt x="11316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131601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0" y="2584402"/>
            <a:ext cx="15393520" cy="7442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86"/>
              </a:lnSpc>
              <a:spcBef>
                <a:spcPct val="0"/>
              </a:spcBef>
            </a:pPr>
            <a:r>
              <a:rPr lang="en-US" sz="2632">
                <a:solidFill>
                  <a:srgbClr val="000000"/>
                </a:solidFill>
                <a:latin typeface="HK Grotesk Medium"/>
              </a:rPr>
              <a:t>1. Sean Miller: $25,043 (16.28%)Sean Miller holds the top position with sales totaling $25,043, contributing to 16.28% of the total sales. His consistent performance makes him a key customer for your business.</a:t>
            </a:r>
          </a:p>
          <a:p>
            <a:pPr algn="ctr">
              <a:lnSpc>
                <a:spcPts val="3686"/>
              </a:lnSpc>
              <a:spcBef>
                <a:spcPct val="0"/>
              </a:spcBef>
            </a:pPr>
            <a:endParaRPr lang="en-US" sz="2632">
              <a:solidFill>
                <a:srgbClr val="000000"/>
              </a:solidFill>
              <a:latin typeface="HK Grotesk Medium"/>
            </a:endParaRPr>
          </a:p>
          <a:p>
            <a:pPr algn="ctr">
              <a:lnSpc>
                <a:spcPts val="3686"/>
              </a:lnSpc>
              <a:spcBef>
                <a:spcPct val="0"/>
              </a:spcBef>
            </a:pPr>
            <a:r>
              <a:rPr lang="en-US" sz="2632">
                <a:solidFill>
                  <a:srgbClr val="000000"/>
                </a:solidFill>
                <a:latin typeface="HK Grotesk Medium"/>
              </a:rPr>
              <a:t>2. Tamara Chand: $19,052 (12.39%)Tamara Chand secures the second position with impressive sales of $19,052, representing 12.39% of the total sales. Her loyalty as a customer is valuable for sustained business success.</a:t>
            </a:r>
          </a:p>
          <a:p>
            <a:pPr algn="ctr">
              <a:lnSpc>
                <a:spcPts val="3686"/>
              </a:lnSpc>
              <a:spcBef>
                <a:spcPct val="0"/>
              </a:spcBef>
            </a:pPr>
            <a:endParaRPr lang="en-US" sz="2632">
              <a:solidFill>
                <a:srgbClr val="000000"/>
              </a:solidFill>
              <a:latin typeface="HK Grotesk Medium"/>
            </a:endParaRPr>
          </a:p>
          <a:p>
            <a:pPr algn="ctr">
              <a:lnSpc>
                <a:spcPts val="3686"/>
              </a:lnSpc>
              <a:spcBef>
                <a:spcPct val="0"/>
              </a:spcBef>
            </a:pPr>
            <a:r>
              <a:rPr lang="en-US" sz="2632">
                <a:solidFill>
                  <a:srgbClr val="000000"/>
                </a:solidFill>
                <a:latin typeface="HK Grotesk Medium"/>
              </a:rPr>
              <a:t>3. Raymond Buch: $15,117 (9.83%)Raymond Buch follows closely with sales worth $15,117, making up 9.83% of the total sales. His consistent purchases have a significant impact on your revenue.</a:t>
            </a:r>
          </a:p>
          <a:p>
            <a:pPr algn="ctr">
              <a:lnSpc>
                <a:spcPts val="3686"/>
              </a:lnSpc>
              <a:spcBef>
                <a:spcPct val="0"/>
              </a:spcBef>
            </a:pPr>
            <a:endParaRPr lang="en-US" sz="2632">
              <a:solidFill>
                <a:srgbClr val="000000"/>
              </a:solidFill>
              <a:latin typeface="HK Grotesk Medium"/>
            </a:endParaRPr>
          </a:p>
          <a:p>
            <a:pPr algn="ctr">
              <a:lnSpc>
                <a:spcPts val="3686"/>
              </a:lnSpc>
              <a:spcBef>
                <a:spcPct val="0"/>
              </a:spcBef>
            </a:pPr>
            <a:r>
              <a:rPr lang="en-US" sz="2632">
                <a:solidFill>
                  <a:srgbClr val="000000"/>
                </a:solidFill>
                <a:latin typeface="HK Grotesk Medium"/>
              </a:rPr>
              <a:t> 4. Tom Ashbrook: $14,595 (9.49%)Tom Ashbrook's purchases total $14,595, contributing to 9.49% of the overall sales. His consistent support is an asset to your business.</a:t>
            </a:r>
          </a:p>
          <a:p>
            <a:pPr algn="ctr">
              <a:lnSpc>
                <a:spcPts val="3686"/>
              </a:lnSpc>
              <a:spcBef>
                <a:spcPct val="0"/>
              </a:spcBef>
            </a:pPr>
            <a:endParaRPr lang="en-US" sz="2632">
              <a:solidFill>
                <a:srgbClr val="000000"/>
              </a:solidFill>
              <a:latin typeface="HK Grotesk Medium"/>
            </a:endParaRPr>
          </a:p>
          <a:p>
            <a:pPr algn="ctr">
              <a:lnSpc>
                <a:spcPts val="3686"/>
              </a:lnSpc>
              <a:spcBef>
                <a:spcPct val="0"/>
              </a:spcBef>
            </a:pPr>
            <a:r>
              <a:rPr lang="en-US" sz="2632">
                <a:solidFill>
                  <a:srgbClr val="000000"/>
                </a:solidFill>
                <a:latin typeface="HK Grotesk Medium"/>
              </a:rPr>
              <a:t>5. Adrian Barton: $14,473 (9.42%) Adrian Barton is in fifth place, with sales of $14,473, representing 9.42% of your total sales. His continued business engagement is a significant factor in your success.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393520" y="0"/>
            <a:ext cx="2951378" cy="12558876"/>
            <a:chOff x="0" y="0"/>
            <a:chExt cx="998367" cy="424831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98367" cy="4248311"/>
            </a:xfrm>
            <a:custGeom>
              <a:avLst/>
              <a:gdLst/>
              <a:ahLst/>
              <a:cxnLst/>
              <a:rect l="l" t="t" r="r" b="b"/>
              <a:pathLst>
                <a:path w="998367" h="4248311">
                  <a:moveTo>
                    <a:pt x="0" y="0"/>
                  </a:moveTo>
                  <a:lnTo>
                    <a:pt x="998367" y="0"/>
                  </a:lnTo>
                  <a:lnTo>
                    <a:pt x="998367" y="4248311"/>
                  </a:lnTo>
                  <a:lnTo>
                    <a:pt x="0" y="4248311"/>
                  </a:lnTo>
                  <a:close/>
                </a:path>
              </a:pathLst>
            </a:custGeom>
            <a:solidFill>
              <a:srgbClr val="D8C9BA"/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15393520" y="-408340"/>
            <a:ext cx="4583171" cy="3049892"/>
          </a:xfrm>
          <a:custGeom>
            <a:avLst/>
            <a:gdLst/>
            <a:ahLst/>
            <a:cxnLst/>
            <a:rect l="l" t="t" r="r" b="b"/>
            <a:pathLst>
              <a:path w="4583171" h="3049892">
                <a:moveTo>
                  <a:pt x="0" y="0"/>
                </a:moveTo>
                <a:lnTo>
                  <a:pt x="4583171" y="0"/>
                </a:lnTo>
                <a:lnTo>
                  <a:pt x="4583171" y="3049892"/>
                </a:lnTo>
                <a:lnTo>
                  <a:pt x="0" y="30498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417324" y="611034"/>
            <a:ext cx="10910130" cy="1198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9"/>
              </a:lnSpc>
            </a:pPr>
            <a:r>
              <a:rPr lang="en-US" sz="3442">
                <a:solidFill>
                  <a:srgbClr val="000000"/>
                </a:solidFill>
                <a:latin typeface="Canva Sans Bold"/>
              </a:rPr>
              <a:t> The Top 5 sales by customers along with their names and the percentage of sales they represent: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59014" y="1574545"/>
            <a:ext cx="10957835" cy="932760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23950" y="1019175"/>
            <a:ext cx="16856309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299"/>
              </a:lnSpc>
            </a:pPr>
            <a:r>
              <a:rPr lang="en-US" sz="6999">
                <a:solidFill>
                  <a:srgbClr val="404040"/>
                </a:solidFill>
                <a:latin typeface="Decalotype Bold"/>
              </a:rPr>
              <a:t>Month Wise Overall Sales &amp; Profit Analysis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292513" y="0"/>
            <a:ext cx="2427390" cy="763361"/>
            <a:chOff x="0" y="0"/>
            <a:chExt cx="821117" cy="25822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21117" cy="258223"/>
            </a:xfrm>
            <a:custGeom>
              <a:avLst/>
              <a:gdLst/>
              <a:ahLst/>
              <a:cxnLst/>
              <a:rect l="l" t="t" r="r" b="b"/>
              <a:pathLst>
                <a:path w="821117" h="258223">
                  <a:moveTo>
                    <a:pt x="0" y="0"/>
                  </a:moveTo>
                  <a:lnTo>
                    <a:pt x="821117" y="0"/>
                  </a:lnTo>
                  <a:lnTo>
                    <a:pt x="821117" y="258223"/>
                  </a:lnTo>
                  <a:lnTo>
                    <a:pt x="0" y="258223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6454" y="1558484"/>
            <a:ext cx="11150566" cy="935972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70" y="2684286"/>
            <a:ext cx="16554854" cy="727044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708746" y="2737830"/>
            <a:ext cx="511703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>
                <a:solidFill>
                  <a:srgbClr val="404040"/>
                </a:solidFill>
                <a:latin typeface="HK Grotesk Medium"/>
              </a:rPr>
              <a:t>Current month sales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157959" y="1052932"/>
            <a:ext cx="1101575" cy="1101575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8C9B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708746" y="554257"/>
            <a:ext cx="5243579" cy="2097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19"/>
              </a:lnSpc>
            </a:pPr>
            <a:r>
              <a:rPr lang="en-US" sz="8799">
                <a:solidFill>
                  <a:srgbClr val="404040"/>
                </a:solidFill>
                <a:latin typeface="Decalotype Bold"/>
              </a:rPr>
              <a:t>Sales Forecasting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58484" y="1556095"/>
            <a:ext cx="582076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404040"/>
                </a:solidFill>
                <a:latin typeface="HK Grotesk Medium"/>
              </a:rPr>
              <a:t>Expected Sales Growth Over Time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0" y="9523639"/>
            <a:ext cx="2427390" cy="763361"/>
            <a:chOff x="0" y="0"/>
            <a:chExt cx="821117" cy="25822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21117" cy="258223"/>
            </a:xfrm>
            <a:custGeom>
              <a:avLst/>
              <a:gdLst/>
              <a:ahLst/>
              <a:cxnLst/>
              <a:rect l="l" t="t" r="r" b="b"/>
              <a:pathLst>
                <a:path w="821117" h="258223">
                  <a:moveTo>
                    <a:pt x="0" y="0"/>
                  </a:moveTo>
                  <a:lnTo>
                    <a:pt x="821117" y="0"/>
                  </a:lnTo>
                  <a:lnTo>
                    <a:pt x="821117" y="258223"/>
                  </a:lnTo>
                  <a:lnTo>
                    <a:pt x="0" y="258223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0350" y="1147684"/>
            <a:ext cx="11088500" cy="7908184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28700" y="5451986"/>
            <a:ext cx="4217576" cy="0"/>
          </a:xfrm>
          <a:prstGeom prst="line">
            <a:avLst/>
          </a:prstGeom>
          <a:ln w="9525" cap="rnd">
            <a:solidFill>
              <a:srgbClr val="40404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-449886" y="0"/>
            <a:ext cx="2427390" cy="763361"/>
            <a:chOff x="0" y="0"/>
            <a:chExt cx="821117" cy="25822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21117" cy="258223"/>
            </a:xfrm>
            <a:custGeom>
              <a:avLst/>
              <a:gdLst/>
              <a:ahLst/>
              <a:cxnLst/>
              <a:rect l="l" t="t" r="r" b="b"/>
              <a:pathLst>
                <a:path w="821117" h="258223">
                  <a:moveTo>
                    <a:pt x="0" y="0"/>
                  </a:moveTo>
                  <a:lnTo>
                    <a:pt x="821117" y="0"/>
                  </a:lnTo>
                  <a:lnTo>
                    <a:pt x="821117" y="258223"/>
                  </a:lnTo>
                  <a:lnTo>
                    <a:pt x="0" y="258223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79181" y="7749996"/>
            <a:ext cx="3796646" cy="3016608"/>
          </a:xfrm>
          <a:custGeom>
            <a:avLst/>
            <a:gdLst/>
            <a:ahLst/>
            <a:cxnLst/>
            <a:rect l="l" t="t" r="r" b="b"/>
            <a:pathLst>
              <a:path w="3796646" h="3016608">
                <a:moveTo>
                  <a:pt x="0" y="0"/>
                </a:moveTo>
                <a:lnTo>
                  <a:pt x="3796646" y="0"/>
                </a:lnTo>
                <a:lnTo>
                  <a:pt x="3796646" y="3016608"/>
                </a:lnTo>
                <a:lnTo>
                  <a:pt x="0" y="3016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4587135"/>
            <a:ext cx="5117033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>
                <a:solidFill>
                  <a:srgbClr val="404040"/>
                </a:solidFill>
                <a:latin typeface="HK Grotesk Medium"/>
              </a:rPr>
              <a:t>Monthly sales growth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403687"/>
            <a:ext cx="5243579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19"/>
              </a:lnSpc>
            </a:pPr>
            <a:r>
              <a:rPr lang="en-US" sz="8799">
                <a:solidFill>
                  <a:srgbClr val="404040"/>
                </a:solidFill>
                <a:latin typeface="Decalotype Bold"/>
              </a:rPr>
              <a:t>Profit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789371"/>
            <a:ext cx="4698180" cy="824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404040"/>
                </a:solidFill>
                <a:latin typeface="HK Grotesk Medium"/>
              </a:rPr>
              <a:t>Anticipating a positive correlation between sales and profit.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40306" y="1838715"/>
            <a:ext cx="10607389" cy="117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799"/>
              </a:lnSpc>
            </a:pPr>
            <a:r>
              <a:rPr lang="en-US" sz="8799">
                <a:solidFill>
                  <a:srgbClr val="404040"/>
                </a:solidFill>
                <a:latin typeface="Decalotype Bold"/>
              </a:rPr>
              <a:t>Marketing Strategy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054991" y="4407380"/>
            <a:ext cx="3006900" cy="1108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404040"/>
                </a:solidFill>
                <a:latin typeface="HK Grotesk Medium"/>
              </a:rPr>
              <a:t>Implement marketing strategies for increased sales and profitability.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426208" y="4158513"/>
            <a:ext cx="1244850" cy="1654068"/>
            <a:chOff x="0" y="0"/>
            <a:chExt cx="634004" cy="84241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4004" cy="842419"/>
            </a:xfrm>
            <a:custGeom>
              <a:avLst/>
              <a:gdLst/>
              <a:ahLst/>
              <a:cxnLst/>
              <a:rect l="l" t="t" r="r" b="b"/>
              <a:pathLst>
                <a:path w="634004" h="842419">
                  <a:moveTo>
                    <a:pt x="0" y="0"/>
                  </a:moveTo>
                  <a:lnTo>
                    <a:pt x="634004" y="0"/>
                  </a:lnTo>
                  <a:lnTo>
                    <a:pt x="634004" y="842419"/>
                  </a:lnTo>
                  <a:lnTo>
                    <a:pt x="0" y="842419"/>
                  </a:lnTo>
                  <a:close/>
                </a:path>
              </a:pathLst>
            </a:custGeom>
            <a:solidFill>
              <a:srgbClr val="DDCBC6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426935" y="4705513"/>
            <a:ext cx="1243396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0"/>
              </a:lnSpc>
            </a:pPr>
            <a:r>
              <a:rPr lang="en-US" sz="4800">
                <a:solidFill>
                  <a:srgbClr val="404040"/>
                </a:solidFill>
                <a:latin typeface="Decalotype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381184" y="4416905"/>
            <a:ext cx="3463926" cy="105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18"/>
              </a:lnSpc>
            </a:pPr>
            <a:r>
              <a:rPr lang="en-US" sz="2013">
                <a:solidFill>
                  <a:srgbClr val="404040"/>
                </a:solidFill>
                <a:latin typeface="HK Grotesk Medium"/>
              </a:rPr>
              <a:t>Boost Michigan sales and profit; capitalize on Detroit's profitable market.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6826795" y="4158513"/>
            <a:ext cx="1244850" cy="1654068"/>
            <a:chOff x="0" y="0"/>
            <a:chExt cx="634004" cy="8424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4004" cy="842419"/>
            </a:xfrm>
            <a:custGeom>
              <a:avLst/>
              <a:gdLst/>
              <a:ahLst/>
              <a:cxnLst/>
              <a:rect l="l" t="t" r="r" b="b"/>
              <a:pathLst>
                <a:path w="634004" h="842419">
                  <a:moveTo>
                    <a:pt x="0" y="0"/>
                  </a:moveTo>
                  <a:lnTo>
                    <a:pt x="634004" y="0"/>
                  </a:lnTo>
                  <a:lnTo>
                    <a:pt x="634004" y="842419"/>
                  </a:lnTo>
                  <a:lnTo>
                    <a:pt x="0" y="842419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6827523" y="4705513"/>
            <a:ext cx="1243396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0"/>
              </a:lnSpc>
            </a:pPr>
            <a:r>
              <a:rPr lang="en-US" sz="4800">
                <a:solidFill>
                  <a:srgbClr val="404040"/>
                </a:solidFill>
                <a:latin typeface="Decalotype Bold"/>
              </a:rPr>
              <a:t>02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854893" y="4385414"/>
            <a:ext cx="3006900" cy="1108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404040"/>
                </a:solidFill>
                <a:latin typeface="HK Grotesk Medium"/>
              </a:rPr>
              <a:t>Offer discounts on offline supplies and technology to drive sales.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226110" y="4158513"/>
            <a:ext cx="1244850" cy="1654068"/>
            <a:chOff x="0" y="0"/>
            <a:chExt cx="634004" cy="84241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4004" cy="842419"/>
            </a:xfrm>
            <a:custGeom>
              <a:avLst/>
              <a:gdLst/>
              <a:ahLst/>
              <a:cxnLst/>
              <a:rect l="l" t="t" r="r" b="b"/>
              <a:pathLst>
                <a:path w="634004" h="842419">
                  <a:moveTo>
                    <a:pt x="0" y="0"/>
                  </a:moveTo>
                  <a:lnTo>
                    <a:pt x="634004" y="0"/>
                  </a:lnTo>
                  <a:lnTo>
                    <a:pt x="634004" y="842419"/>
                  </a:lnTo>
                  <a:lnTo>
                    <a:pt x="0" y="842419"/>
                  </a:lnTo>
                  <a:close/>
                </a:path>
              </a:pathLst>
            </a:custGeom>
            <a:solidFill>
              <a:srgbClr val="D8C9BA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2226837" y="4705513"/>
            <a:ext cx="1243396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0"/>
              </a:lnSpc>
            </a:pPr>
            <a:r>
              <a:rPr lang="en-US" sz="4800">
                <a:solidFill>
                  <a:srgbClr val="404040"/>
                </a:solidFill>
                <a:latin typeface="Decalotype Bold"/>
              </a:rPr>
              <a:t>03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728495" y="7019271"/>
            <a:ext cx="3006900" cy="1480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404040"/>
                </a:solidFill>
                <a:latin typeface="HK Grotesk Medium"/>
              </a:rPr>
              <a:t>Attract customers with monthly discounts and gift vouchers every quarter.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4126502" y="6956142"/>
            <a:ext cx="1244850" cy="1654068"/>
            <a:chOff x="0" y="0"/>
            <a:chExt cx="634004" cy="84241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4004" cy="842419"/>
            </a:xfrm>
            <a:custGeom>
              <a:avLst/>
              <a:gdLst/>
              <a:ahLst/>
              <a:cxnLst/>
              <a:rect l="l" t="t" r="r" b="b"/>
              <a:pathLst>
                <a:path w="634004" h="842419">
                  <a:moveTo>
                    <a:pt x="0" y="0"/>
                  </a:moveTo>
                  <a:lnTo>
                    <a:pt x="634004" y="0"/>
                  </a:lnTo>
                  <a:lnTo>
                    <a:pt x="634004" y="842419"/>
                  </a:lnTo>
                  <a:lnTo>
                    <a:pt x="0" y="842419"/>
                  </a:lnTo>
                  <a:close/>
                </a:path>
              </a:pathLst>
            </a:custGeom>
            <a:solidFill>
              <a:srgbClr val="D8C9BA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4127229" y="7503141"/>
            <a:ext cx="1243396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0"/>
              </a:lnSpc>
            </a:pPr>
            <a:r>
              <a:rPr lang="en-US" sz="4800">
                <a:solidFill>
                  <a:srgbClr val="404040"/>
                </a:solidFill>
                <a:latin typeface="Decalotype Bold"/>
              </a:rPr>
              <a:t>04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123728" y="7203232"/>
            <a:ext cx="3006900" cy="1108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404040"/>
                </a:solidFill>
                <a:latin typeface="HK Grotesk Medium"/>
              </a:rPr>
              <a:t>Halt sales of unprofitable products to optimize overall profitability.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526453" y="6956142"/>
            <a:ext cx="1244850" cy="1654068"/>
            <a:chOff x="0" y="0"/>
            <a:chExt cx="634004" cy="8424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4004" cy="842419"/>
            </a:xfrm>
            <a:custGeom>
              <a:avLst/>
              <a:gdLst/>
              <a:ahLst/>
              <a:cxnLst/>
              <a:rect l="l" t="t" r="r" b="b"/>
              <a:pathLst>
                <a:path w="634004" h="842419">
                  <a:moveTo>
                    <a:pt x="0" y="0"/>
                  </a:moveTo>
                  <a:lnTo>
                    <a:pt x="634004" y="0"/>
                  </a:lnTo>
                  <a:lnTo>
                    <a:pt x="634004" y="842419"/>
                  </a:lnTo>
                  <a:lnTo>
                    <a:pt x="0" y="842419"/>
                  </a:lnTo>
                  <a:close/>
                </a:path>
              </a:pathLst>
            </a:custGeom>
            <a:solidFill>
              <a:srgbClr val="DDCBC6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9527180" y="7503141"/>
            <a:ext cx="1243396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800"/>
              </a:lnSpc>
            </a:pPr>
            <a:r>
              <a:rPr lang="en-US" sz="4800">
                <a:solidFill>
                  <a:srgbClr val="404040"/>
                </a:solidFill>
                <a:latin typeface="Decalotype Bold"/>
              </a:rPr>
              <a:t>05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4447694" y="0"/>
            <a:ext cx="2427390" cy="763361"/>
            <a:chOff x="0" y="0"/>
            <a:chExt cx="821117" cy="25822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21117" cy="258223"/>
            </a:xfrm>
            <a:custGeom>
              <a:avLst/>
              <a:gdLst/>
              <a:ahLst/>
              <a:cxnLst/>
              <a:rect l="l" t="t" r="r" b="b"/>
              <a:pathLst>
                <a:path w="821117" h="258223">
                  <a:moveTo>
                    <a:pt x="0" y="0"/>
                  </a:moveTo>
                  <a:lnTo>
                    <a:pt x="821117" y="0"/>
                  </a:lnTo>
                  <a:lnTo>
                    <a:pt x="821117" y="258223"/>
                  </a:lnTo>
                  <a:lnTo>
                    <a:pt x="0" y="258223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29709" y="3012361"/>
            <a:ext cx="1877183" cy="1877183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8C9BA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-4081150" y="0"/>
            <a:ext cx="6785797" cy="10365549"/>
          </a:xfrm>
          <a:custGeom>
            <a:avLst/>
            <a:gdLst/>
            <a:ahLst/>
            <a:cxnLst/>
            <a:rect l="l" t="t" r="r" b="b"/>
            <a:pathLst>
              <a:path w="6785797" h="10365549">
                <a:moveTo>
                  <a:pt x="0" y="0"/>
                </a:moveTo>
                <a:lnTo>
                  <a:pt x="6785796" y="0"/>
                </a:lnTo>
                <a:lnTo>
                  <a:pt x="6785796" y="10365549"/>
                </a:lnTo>
                <a:lnTo>
                  <a:pt x="0" y="103655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3009" t="-1241" r="-33152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83243" y="3930604"/>
            <a:ext cx="9321514" cy="160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000"/>
              </a:lnSpc>
            </a:pPr>
            <a:r>
              <a:rPr lang="en-US" sz="12000">
                <a:solidFill>
                  <a:srgbClr val="404040"/>
                </a:solidFill>
                <a:latin typeface="Decalotyp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98687" y="993428"/>
            <a:ext cx="6623763" cy="8171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40"/>
              </a:lnSpc>
            </a:pPr>
            <a:r>
              <a:rPr lang="en-US" sz="4070">
                <a:solidFill>
                  <a:srgbClr val="404040"/>
                </a:solidFill>
                <a:latin typeface="HK Grotesk Medium"/>
              </a:rPr>
              <a:t>Goals and Objectives</a:t>
            </a:r>
          </a:p>
          <a:p>
            <a:pPr>
              <a:lnSpc>
                <a:spcPts val="8140"/>
              </a:lnSpc>
            </a:pPr>
            <a:r>
              <a:rPr lang="en-US" sz="4070">
                <a:solidFill>
                  <a:srgbClr val="404040"/>
                </a:solidFill>
                <a:latin typeface="HK Grotesk Medium"/>
              </a:rPr>
              <a:t>About Us</a:t>
            </a:r>
          </a:p>
          <a:p>
            <a:pPr>
              <a:lnSpc>
                <a:spcPts val="8140"/>
              </a:lnSpc>
            </a:pPr>
            <a:r>
              <a:rPr lang="en-US" sz="4070">
                <a:solidFill>
                  <a:srgbClr val="404040"/>
                </a:solidFill>
                <a:latin typeface="HK Grotesk Medium"/>
              </a:rPr>
              <a:t>Business Problems</a:t>
            </a:r>
          </a:p>
          <a:p>
            <a:pPr>
              <a:lnSpc>
                <a:spcPts val="8140"/>
              </a:lnSpc>
            </a:pPr>
            <a:r>
              <a:rPr lang="en-US" sz="4070">
                <a:solidFill>
                  <a:srgbClr val="404040"/>
                </a:solidFill>
                <a:latin typeface="HK Grotesk Medium"/>
              </a:rPr>
              <a:t>Dataset Overview</a:t>
            </a:r>
          </a:p>
          <a:p>
            <a:pPr>
              <a:lnSpc>
                <a:spcPts val="8140"/>
              </a:lnSpc>
            </a:pPr>
            <a:r>
              <a:rPr lang="en-US" sz="4070">
                <a:solidFill>
                  <a:srgbClr val="404040"/>
                </a:solidFill>
                <a:latin typeface="HK Grotesk Medium"/>
              </a:rPr>
              <a:t>Analysis</a:t>
            </a:r>
          </a:p>
          <a:p>
            <a:pPr>
              <a:lnSpc>
                <a:spcPts val="8140"/>
              </a:lnSpc>
            </a:pPr>
            <a:r>
              <a:rPr lang="en-US" sz="4070">
                <a:solidFill>
                  <a:srgbClr val="404040"/>
                </a:solidFill>
                <a:latin typeface="HK Grotesk Medium"/>
              </a:rPr>
              <a:t>Forecasting</a:t>
            </a:r>
          </a:p>
          <a:p>
            <a:pPr>
              <a:lnSpc>
                <a:spcPts val="8140"/>
              </a:lnSpc>
            </a:pPr>
            <a:r>
              <a:rPr lang="en-US" sz="4070">
                <a:solidFill>
                  <a:srgbClr val="404040"/>
                </a:solidFill>
                <a:latin typeface="HK Grotesk Medium"/>
              </a:rPr>
              <a:t>Marketing strategy</a:t>
            </a:r>
          </a:p>
          <a:p>
            <a:pPr>
              <a:lnSpc>
                <a:spcPts val="8140"/>
              </a:lnSpc>
            </a:pPr>
            <a:endParaRPr lang="en-US" sz="4070">
              <a:solidFill>
                <a:srgbClr val="404040"/>
              </a:solidFill>
              <a:latin typeface="HK Grotesk Medium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711317" y="1718009"/>
            <a:ext cx="4549744" cy="5394158"/>
            <a:chOff x="0" y="0"/>
            <a:chExt cx="1539049" cy="18246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39049" cy="1824690"/>
            </a:xfrm>
            <a:custGeom>
              <a:avLst/>
              <a:gdLst/>
              <a:ahLst/>
              <a:cxnLst/>
              <a:rect l="l" t="t" r="r" b="b"/>
              <a:pathLst>
                <a:path w="1539049" h="1824690">
                  <a:moveTo>
                    <a:pt x="0" y="0"/>
                  </a:moveTo>
                  <a:lnTo>
                    <a:pt x="1539049" y="0"/>
                  </a:lnTo>
                  <a:lnTo>
                    <a:pt x="1539049" y="1824690"/>
                  </a:lnTo>
                  <a:lnTo>
                    <a:pt x="0" y="1824690"/>
                  </a:lnTo>
                  <a:close/>
                </a:path>
              </a:pathLst>
            </a:custGeom>
            <a:solidFill>
              <a:srgbClr val="DDCBC6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3149437" y="3350828"/>
            <a:ext cx="4891584" cy="2290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799"/>
              </a:lnSpc>
            </a:pPr>
            <a:r>
              <a:rPr lang="en-US" sz="8799">
                <a:solidFill>
                  <a:srgbClr val="404040"/>
                </a:solidFill>
                <a:latin typeface="Decalotype Bold"/>
              </a:rPr>
              <a:t>Table of</a:t>
            </a:r>
          </a:p>
          <a:p>
            <a:pPr marL="0" lvl="0" indent="0">
              <a:lnSpc>
                <a:spcPts val="8799"/>
              </a:lnSpc>
            </a:pPr>
            <a:r>
              <a:rPr lang="en-US" sz="8799">
                <a:solidFill>
                  <a:srgbClr val="404040"/>
                </a:solidFill>
                <a:latin typeface="Decalotype Bold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95695" y="-168246"/>
            <a:ext cx="1772104" cy="1028700"/>
            <a:chOff x="0" y="0"/>
            <a:chExt cx="599452" cy="347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9452" cy="347980"/>
            </a:xfrm>
            <a:custGeom>
              <a:avLst/>
              <a:gdLst/>
              <a:ahLst/>
              <a:cxnLst/>
              <a:rect l="l" t="t" r="r" b="b"/>
              <a:pathLst>
                <a:path w="599452" h="347980">
                  <a:moveTo>
                    <a:pt x="0" y="0"/>
                  </a:moveTo>
                  <a:lnTo>
                    <a:pt x="599452" y="0"/>
                  </a:lnTo>
                  <a:lnTo>
                    <a:pt x="599452" y="347980"/>
                  </a:lnTo>
                  <a:lnTo>
                    <a:pt x="0" y="347980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9144000" y="5498066"/>
            <a:ext cx="7455151" cy="4271396"/>
          </a:xfrm>
          <a:custGeom>
            <a:avLst/>
            <a:gdLst/>
            <a:ahLst/>
            <a:cxnLst/>
            <a:rect l="l" t="t" r="r" b="b"/>
            <a:pathLst>
              <a:path w="7455151" h="4271396">
                <a:moveTo>
                  <a:pt x="0" y="0"/>
                </a:moveTo>
                <a:lnTo>
                  <a:pt x="7455151" y="0"/>
                </a:lnTo>
                <a:lnTo>
                  <a:pt x="7455151" y="4271396"/>
                </a:lnTo>
                <a:lnTo>
                  <a:pt x="0" y="42713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892" b="-23168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585893" y="840069"/>
            <a:ext cx="8682589" cy="941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009"/>
              </a:lnSpc>
            </a:pPr>
            <a:r>
              <a:rPr lang="en-US" sz="7009">
                <a:solidFill>
                  <a:srgbClr val="404040"/>
                </a:solidFill>
                <a:latin typeface="Decalotype Bold"/>
              </a:rPr>
              <a:t>GOALS AND OBJECTIVES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0581" y="2484093"/>
            <a:ext cx="3535801" cy="701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6"/>
              </a:lnSpc>
            </a:pPr>
            <a:r>
              <a:rPr lang="en-US" sz="4104">
                <a:solidFill>
                  <a:srgbClr val="404040"/>
                </a:solidFill>
                <a:latin typeface="Canva Sans Bold"/>
                <a:ea typeface="Canva Sans Bold"/>
              </a:rPr>
              <a:t>Objective n° 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77714" y="2484093"/>
            <a:ext cx="3551685" cy="701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6"/>
              </a:lnSpc>
            </a:pPr>
            <a:r>
              <a:rPr lang="en-US" sz="4104">
                <a:solidFill>
                  <a:srgbClr val="404040"/>
                </a:solidFill>
                <a:latin typeface="Canva Sans Bold"/>
                <a:ea typeface="Canva Sans Bold"/>
              </a:rPr>
              <a:t>Objective n°2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985519" y="2484093"/>
            <a:ext cx="3446229" cy="701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6"/>
              </a:lnSpc>
            </a:pPr>
            <a:r>
              <a:rPr lang="en-US" sz="4104">
                <a:solidFill>
                  <a:srgbClr val="404040"/>
                </a:solidFill>
                <a:latin typeface="Canva Sans Bold"/>
                <a:ea typeface="Canva Sans Bold"/>
              </a:rPr>
              <a:t>Objective n°3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44139" y="3937863"/>
            <a:ext cx="5078318" cy="1950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404040"/>
                </a:solidFill>
                <a:latin typeface="HK Grotesk Medium"/>
              </a:rPr>
              <a:t>Conduct a thorough analysis of the sales data to uncover areas where the owner may be falling short or lacking in their approach, providing valuable insights for improvement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722457" y="3937863"/>
            <a:ext cx="5481724" cy="779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404040"/>
                </a:solidFill>
                <a:latin typeface="HK Grotesk Medium"/>
              </a:rPr>
              <a:t>Identify top-performing products</a:t>
            </a:r>
          </a:p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404040"/>
                </a:solidFill>
                <a:latin typeface="HK Grotesk Medium"/>
              </a:rPr>
              <a:t> and regions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98943" y="3937863"/>
            <a:ext cx="3577590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404040"/>
                </a:solidFill>
                <a:latin typeface="HK Grotesk Medium"/>
              </a:rPr>
              <a:t>Recommend strategies for </a:t>
            </a:r>
          </a:p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404040"/>
                </a:solidFill>
                <a:latin typeface="HK Grotesk Medium"/>
              </a:rPr>
              <a:t>improving sales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62994" y="337474"/>
            <a:ext cx="4296549" cy="9570246"/>
            <a:chOff x="0" y="0"/>
            <a:chExt cx="1131601" cy="25205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758785" y="1049603"/>
            <a:ext cx="6176060" cy="8208697"/>
          </a:xfrm>
          <a:custGeom>
            <a:avLst/>
            <a:gdLst/>
            <a:ahLst/>
            <a:cxnLst/>
            <a:rect l="l" t="t" r="r" b="b"/>
            <a:pathLst>
              <a:path w="6176060" h="8208697">
                <a:moveTo>
                  <a:pt x="0" y="0"/>
                </a:moveTo>
                <a:lnTo>
                  <a:pt x="6176060" y="0"/>
                </a:lnTo>
                <a:lnTo>
                  <a:pt x="6176060" y="8208697"/>
                </a:lnTo>
                <a:lnTo>
                  <a:pt x="0" y="8208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746" r="-49746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142191" y="888605"/>
            <a:ext cx="7416941" cy="16863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ABOUT US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06613" y="2770637"/>
            <a:ext cx="9769163" cy="4693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67"/>
              </a:lnSpc>
            </a:pPr>
            <a:r>
              <a:rPr lang="en-US" sz="2691">
                <a:solidFill>
                  <a:srgbClr val="231F20"/>
                </a:solidFill>
                <a:latin typeface="Canva Sans"/>
              </a:rPr>
              <a:t>We have conducted a comprehensive analysis of our sales dataset, encompassing order information, ship dates, sales figures, profit margins, and discounts. Through this analysis, we have uncovered valuable insights that provide a holistic view of our sales operations. In our upcoming presentation, we will delve into these findings, discussing key trends, performance metrics, and areas of opportunity. This exploration aims to offer a nuanced understanding of our sales dynamics, empowering strategic decision-making for the continued growth and success of our business.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188392"/>
            <a:ext cx="13388033" cy="6784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74"/>
              </a:lnSpc>
            </a:pPr>
            <a:r>
              <a:rPr lang="en-US" sz="2807" spc="275">
                <a:solidFill>
                  <a:srgbClr val="000000"/>
                </a:solidFill>
                <a:latin typeface="DM Sans Semi-Bold"/>
              </a:rPr>
              <a:t>Inconsistent Sales Performance:</a:t>
            </a:r>
          </a:p>
          <a:p>
            <a:pPr marL="606145" lvl="1" indent="-303073">
              <a:lnSpc>
                <a:spcPts val="3874"/>
              </a:lnSpc>
              <a:buFont typeface="Arial"/>
              <a:buChar char="•"/>
            </a:pPr>
            <a:r>
              <a:rPr lang="en-US" sz="2807" spc="275">
                <a:solidFill>
                  <a:srgbClr val="000000"/>
                </a:solidFill>
                <a:latin typeface="DM Sans Semi-Bold"/>
              </a:rPr>
              <a:t>Problem:</a:t>
            </a:r>
            <a:r>
              <a:rPr lang="en-US" sz="2807" spc="275">
                <a:solidFill>
                  <a:srgbClr val="000000"/>
                </a:solidFill>
                <a:latin typeface="DM Sans"/>
              </a:rPr>
              <a:t> Fluctuations in sales numbers and inconsistent performance.</a:t>
            </a:r>
          </a:p>
          <a:p>
            <a:pPr>
              <a:lnSpc>
                <a:spcPts val="3874"/>
              </a:lnSpc>
            </a:pPr>
            <a:endParaRPr lang="en-US" sz="2807" spc="275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3874"/>
              </a:lnSpc>
            </a:pPr>
            <a:r>
              <a:rPr lang="en-US" sz="2807" spc="275">
                <a:solidFill>
                  <a:srgbClr val="000000"/>
                </a:solidFill>
                <a:latin typeface="DM Sans Semi-Bold"/>
              </a:rPr>
              <a:t>Ineffective Sales Strategies:</a:t>
            </a:r>
          </a:p>
          <a:p>
            <a:pPr marL="606145" lvl="1" indent="-303073">
              <a:lnSpc>
                <a:spcPts val="3874"/>
              </a:lnSpc>
              <a:buFont typeface="Arial"/>
              <a:buChar char="•"/>
            </a:pPr>
            <a:r>
              <a:rPr lang="en-US" sz="2807" spc="275">
                <a:solidFill>
                  <a:srgbClr val="000000"/>
                </a:solidFill>
                <a:latin typeface="DM Sans Semi-Bold"/>
              </a:rPr>
              <a:t>Problem:</a:t>
            </a:r>
            <a:r>
              <a:rPr lang="en-US" sz="2807" spc="275">
                <a:solidFill>
                  <a:srgbClr val="000000"/>
                </a:solidFill>
                <a:latin typeface="DM Sans"/>
              </a:rPr>
              <a:t> Sales strategies that do not resonate with the target audience.</a:t>
            </a:r>
          </a:p>
          <a:p>
            <a:pPr>
              <a:lnSpc>
                <a:spcPts val="3874"/>
              </a:lnSpc>
            </a:pPr>
            <a:endParaRPr lang="en-US" sz="2807" spc="275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3874"/>
              </a:lnSpc>
            </a:pPr>
            <a:r>
              <a:rPr lang="en-US" sz="2807" spc="275">
                <a:solidFill>
                  <a:srgbClr val="000000"/>
                </a:solidFill>
                <a:latin typeface="DM Sans Bold"/>
              </a:rPr>
              <a:t>Market Saturation:</a:t>
            </a:r>
          </a:p>
          <a:p>
            <a:pPr marL="606145" lvl="1" indent="-303073">
              <a:lnSpc>
                <a:spcPts val="3874"/>
              </a:lnSpc>
              <a:buFont typeface="Arial"/>
              <a:buChar char="•"/>
            </a:pPr>
            <a:r>
              <a:rPr lang="en-US" sz="2807" spc="275">
                <a:solidFill>
                  <a:srgbClr val="000000"/>
                </a:solidFill>
                <a:latin typeface="DM Sans"/>
              </a:rPr>
              <a:t>Problem: Facing a saturated market with intense competition.</a:t>
            </a:r>
          </a:p>
          <a:p>
            <a:pPr>
              <a:lnSpc>
                <a:spcPts val="3874"/>
              </a:lnSpc>
            </a:pPr>
            <a:endParaRPr lang="en-US" sz="2807" spc="275">
              <a:solidFill>
                <a:srgbClr val="000000"/>
              </a:solidFill>
              <a:latin typeface="DM Sans"/>
            </a:endParaRPr>
          </a:p>
          <a:p>
            <a:pPr>
              <a:lnSpc>
                <a:spcPts val="3874"/>
              </a:lnSpc>
            </a:pPr>
            <a:r>
              <a:rPr lang="en-US" sz="2807" spc="275">
                <a:solidFill>
                  <a:srgbClr val="000000"/>
                </a:solidFill>
                <a:latin typeface="DM Sans Semi-Bold"/>
              </a:rPr>
              <a:t>Mismatched Sales and Marketing Efforts:</a:t>
            </a:r>
          </a:p>
          <a:p>
            <a:pPr marL="606145" lvl="1" indent="-303073">
              <a:lnSpc>
                <a:spcPts val="3874"/>
              </a:lnSpc>
              <a:buFont typeface="Arial"/>
              <a:buChar char="•"/>
            </a:pPr>
            <a:r>
              <a:rPr lang="en-US" sz="2807" spc="275">
                <a:solidFill>
                  <a:srgbClr val="000000"/>
                </a:solidFill>
                <a:latin typeface="DM Sans Semi-Bold"/>
              </a:rPr>
              <a:t>Problem:</a:t>
            </a:r>
            <a:r>
              <a:rPr lang="en-US" sz="2807" spc="275">
                <a:solidFill>
                  <a:srgbClr val="000000"/>
                </a:solidFill>
                <a:latin typeface="DM Sans"/>
              </a:rPr>
              <a:t> Lack of alignment between sales and marketing teams.</a:t>
            </a:r>
          </a:p>
          <a:p>
            <a:pPr algn="l">
              <a:lnSpc>
                <a:spcPts val="3874"/>
              </a:lnSpc>
            </a:pPr>
            <a:endParaRPr lang="en-US" sz="2807" spc="275">
              <a:solidFill>
                <a:srgbClr val="000000"/>
              </a:solidFill>
              <a:latin typeface="DM Sans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4416733" y="0"/>
            <a:ext cx="3871267" cy="10287000"/>
          </a:xfrm>
          <a:custGeom>
            <a:avLst/>
            <a:gdLst/>
            <a:ahLst/>
            <a:cxnLst/>
            <a:rect l="l" t="t" r="r" b="b"/>
            <a:pathLst>
              <a:path w="3871267" h="10287000">
                <a:moveTo>
                  <a:pt x="0" y="0"/>
                </a:moveTo>
                <a:lnTo>
                  <a:pt x="3871267" y="0"/>
                </a:lnTo>
                <a:lnTo>
                  <a:pt x="387126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577" r="-20418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694040" y="459779"/>
            <a:ext cx="12057353" cy="1518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430"/>
              </a:lnSpc>
            </a:pPr>
            <a:r>
              <a:rPr lang="en-US" sz="9007" spc="882">
                <a:solidFill>
                  <a:srgbClr val="000000"/>
                </a:solidFill>
                <a:latin typeface="Oswald Bold"/>
              </a:rPr>
              <a:t>BUSINESS PROBLEMS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22988" y="-17577"/>
            <a:ext cx="13083213" cy="1594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DATASET OVERVIEW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530248" y="1678305"/>
            <a:ext cx="14068692" cy="8608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100F0D"/>
                </a:solidFill>
                <a:latin typeface="Times New Roman Semi-Bold"/>
              </a:rPr>
              <a:t>Dataset Consists of</a:t>
            </a:r>
          </a:p>
          <a:p>
            <a:pPr>
              <a:lnSpc>
                <a:spcPts val="3779"/>
              </a:lnSpc>
            </a:pPr>
            <a:endParaRPr lang="en-US" sz="2699">
              <a:solidFill>
                <a:srgbClr val="100F0D"/>
              </a:solidFill>
              <a:latin typeface="Times New Roman Semi-Bold"/>
            </a:endParaRPr>
          </a:p>
          <a:p>
            <a:pPr marL="582927" lvl="1" indent="-291463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00F0D"/>
                </a:solidFill>
                <a:latin typeface="Times New Roman Semi-Bold"/>
              </a:rPr>
              <a:t>Shipping Methods:</a:t>
            </a:r>
          </a:p>
          <a:p>
            <a:pPr marL="1165854" lvl="2" indent="-388618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Ship Mode details (e.g., first, second, etc..,).</a:t>
            </a:r>
          </a:p>
          <a:p>
            <a:pPr marL="582927" lvl="1" indent="-291463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00F0D"/>
                </a:solidFill>
                <a:latin typeface="Times New Roman Semi-Bold"/>
              </a:rPr>
              <a:t>Geographic Data:</a:t>
            </a:r>
          </a:p>
          <a:p>
            <a:pPr marL="1165854" lvl="2" indent="-388618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Customer location data:</a:t>
            </a:r>
          </a:p>
          <a:p>
            <a:pPr marL="1748780" lvl="3" indent="-437195">
              <a:lnSpc>
                <a:spcPts val="3779"/>
              </a:lnSpc>
              <a:buFont typeface="Arial"/>
              <a:buChar char="￭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Country, City, State, Postal Code, Regional Categorization(Region)</a:t>
            </a:r>
          </a:p>
          <a:p>
            <a:pPr marL="582927" lvl="1" indent="-291463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00F0D"/>
                </a:solidFill>
                <a:latin typeface="Times New Roman Semi-Bold"/>
              </a:rPr>
              <a:t>Product Information:</a:t>
            </a:r>
          </a:p>
          <a:p>
            <a:pPr marL="1165854" lvl="2" indent="-388618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Product Name.</a:t>
            </a:r>
          </a:p>
          <a:p>
            <a:pPr marL="1165854" lvl="2" indent="-388618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Categorization by type (Category).</a:t>
            </a:r>
          </a:p>
          <a:p>
            <a:pPr marL="1165854" lvl="2" indent="-388618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Further specification into sub-categories (Sub-Category).</a:t>
            </a:r>
          </a:p>
          <a:p>
            <a:pPr marL="582927" lvl="1" indent="-291463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00F0D"/>
                </a:solidFill>
                <a:latin typeface="Times New Roman Semi-Bold"/>
              </a:rPr>
              <a:t>Sales Transaction Details:</a:t>
            </a:r>
          </a:p>
          <a:p>
            <a:pPr marL="1165854" lvl="2" indent="-388618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Product details:</a:t>
            </a:r>
          </a:p>
          <a:p>
            <a:pPr marL="1748780" lvl="3" indent="-437195">
              <a:lnSpc>
                <a:spcPts val="3779"/>
              </a:lnSpc>
              <a:buFont typeface="Arial"/>
              <a:buChar char="￭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Name, Sales amount (Sales), Quantity sold (Quantity), Applied discount (Discount)</a:t>
            </a:r>
          </a:p>
          <a:p>
            <a:pPr marL="1748780" lvl="3" indent="-437195">
              <a:lnSpc>
                <a:spcPts val="3779"/>
              </a:lnSpc>
              <a:buFont typeface="Arial"/>
              <a:buChar char="￭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Resulting profit (Profit)</a:t>
            </a:r>
          </a:p>
          <a:p>
            <a:pPr marL="582927" lvl="1" indent="-291463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00F0D"/>
                </a:solidFill>
                <a:latin typeface="Times New Roman Semi-Bold"/>
              </a:rPr>
              <a:t>Payment Preferences:</a:t>
            </a:r>
          </a:p>
          <a:p>
            <a:pPr marL="1165854" lvl="2" indent="-388618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100F0D"/>
                </a:solidFill>
                <a:latin typeface="Times New Roman"/>
              </a:rPr>
              <a:t>Insights into customer payment modes (Payment Mode).</a:t>
            </a:r>
          </a:p>
          <a:p>
            <a:pPr>
              <a:lnSpc>
                <a:spcPts val="3779"/>
              </a:lnSpc>
            </a:pPr>
            <a:endParaRPr lang="en-US" sz="2699">
              <a:solidFill>
                <a:srgbClr val="100F0D"/>
              </a:solidFill>
              <a:latin typeface="Times New Roman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936767" y="0"/>
            <a:ext cx="4279636" cy="10287000"/>
            <a:chOff x="0" y="0"/>
            <a:chExt cx="1127147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27147" cy="2709333"/>
            </a:xfrm>
            <a:custGeom>
              <a:avLst/>
              <a:gdLst/>
              <a:ahLst/>
              <a:cxnLst/>
              <a:rect l="l" t="t" r="r" b="b"/>
              <a:pathLst>
                <a:path w="1127147" h="2709333">
                  <a:moveTo>
                    <a:pt x="0" y="0"/>
                  </a:moveTo>
                  <a:lnTo>
                    <a:pt x="1127147" y="0"/>
                  </a:lnTo>
                  <a:lnTo>
                    <a:pt x="112714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1127147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589756" y="0"/>
            <a:ext cx="12359389" cy="10287000"/>
          </a:xfrm>
          <a:custGeom>
            <a:avLst/>
            <a:gdLst/>
            <a:ahLst/>
            <a:cxnLst/>
            <a:rect l="l" t="t" r="r" b="b"/>
            <a:pathLst>
              <a:path w="12359389" h="10287000">
                <a:moveTo>
                  <a:pt x="0" y="0"/>
                </a:moveTo>
                <a:lnTo>
                  <a:pt x="12359389" y="0"/>
                </a:lnTo>
                <a:lnTo>
                  <a:pt x="1235938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49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135084" y="6845891"/>
            <a:ext cx="3152916" cy="3441109"/>
          </a:xfrm>
          <a:custGeom>
            <a:avLst/>
            <a:gdLst/>
            <a:ahLst/>
            <a:cxnLst/>
            <a:rect l="l" t="t" r="r" b="b"/>
            <a:pathLst>
              <a:path w="3152916" h="3441109">
                <a:moveTo>
                  <a:pt x="0" y="0"/>
                </a:moveTo>
                <a:lnTo>
                  <a:pt x="3152916" y="0"/>
                </a:lnTo>
                <a:lnTo>
                  <a:pt x="3152916" y="3441109"/>
                </a:lnTo>
                <a:lnTo>
                  <a:pt x="0" y="34411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185152" y="178884"/>
            <a:ext cx="4763572" cy="1263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4"/>
              </a:lnSpc>
              <a:spcBef>
                <a:spcPct val="0"/>
              </a:spcBef>
            </a:pPr>
            <a:r>
              <a:rPr lang="en-US" sz="7749">
                <a:solidFill>
                  <a:srgbClr val="000000"/>
                </a:solidFill>
                <a:latin typeface="Georgia Pro Italics"/>
              </a:rPr>
              <a:t>ANAL</a:t>
            </a:r>
            <a:r>
              <a:rPr lang="en-US" sz="7749">
                <a:solidFill>
                  <a:srgbClr val="65A6FA"/>
                </a:solidFill>
                <a:latin typeface="Georgia Pro Italics"/>
              </a:rPr>
              <a:t>YSIS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15425" y="1661616"/>
            <a:ext cx="6326998" cy="3058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6"/>
              </a:lnSpc>
            </a:pPr>
            <a:r>
              <a:rPr lang="en-US" sz="3689">
                <a:solidFill>
                  <a:srgbClr val="00CADC"/>
                </a:solidFill>
                <a:latin typeface="Times New Roman Bold"/>
              </a:rPr>
              <a:t>Total sales</a:t>
            </a:r>
            <a:r>
              <a:rPr lang="en-US" sz="3689">
                <a:solidFill>
                  <a:srgbClr val="00CADC"/>
                </a:solidFill>
                <a:latin typeface="Times New Roman Medium"/>
              </a:rPr>
              <a:t> </a:t>
            </a:r>
            <a:r>
              <a:rPr lang="en-US" sz="3689">
                <a:solidFill>
                  <a:srgbClr val="000000"/>
                </a:solidFill>
                <a:latin typeface="Times New Roman Medium"/>
              </a:rPr>
              <a:t>:</a:t>
            </a:r>
            <a:r>
              <a:rPr lang="en-US" sz="3689">
                <a:solidFill>
                  <a:srgbClr val="000000"/>
                </a:solidFill>
                <a:latin typeface="Times New Roman"/>
              </a:rPr>
              <a:t> $22,97,200.86</a:t>
            </a:r>
          </a:p>
          <a:p>
            <a:pPr>
              <a:lnSpc>
                <a:spcPts val="4796"/>
              </a:lnSpc>
            </a:pPr>
            <a:endParaRPr lang="en-US" sz="3689">
              <a:solidFill>
                <a:srgbClr val="000000"/>
              </a:solidFill>
              <a:latin typeface="Times New Roman"/>
            </a:endParaRPr>
          </a:p>
          <a:p>
            <a:pPr>
              <a:lnSpc>
                <a:spcPts val="4796"/>
              </a:lnSpc>
            </a:pPr>
            <a:r>
              <a:rPr lang="en-US" sz="3689">
                <a:solidFill>
                  <a:srgbClr val="00CADC"/>
                </a:solidFill>
                <a:latin typeface="Times New Roman Bold"/>
              </a:rPr>
              <a:t>Total profit</a:t>
            </a:r>
            <a:r>
              <a:rPr lang="en-US" sz="3689">
                <a:solidFill>
                  <a:srgbClr val="000000"/>
                </a:solidFill>
                <a:latin typeface="Times New Roman Bold"/>
              </a:rPr>
              <a:t> :</a:t>
            </a:r>
            <a:r>
              <a:rPr lang="en-US" sz="3689">
                <a:solidFill>
                  <a:srgbClr val="000000"/>
                </a:solidFill>
                <a:latin typeface="Times New Roman Medium"/>
              </a:rPr>
              <a:t> </a:t>
            </a:r>
            <a:r>
              <a:rPr lang="en-US" sz="3689">
                <a:solidFill>
                  <a:srgbClr val="000000"/>
                </a:solidFill>
                <a:latin typeface="Times New Roman"/>
              </a:rPr>
              <a:t>$2,86,397.02</a:t>
            </a:r>
          </a:p>
          <a:p>
            <a:pPr>
              <a:lnSpc>
                <a:spcPts val="4796"/>
              </a:lnSpc>
            </a:pPr>
            <a:endParaRPr lang="en-US" sz="3689">
              <a:solidFill>
                <a:srgbClr val="000000"/>
              </a:solidFill>
              <a:latin typeface="Times New Roman"/>
            </a:endParaRPr>
          </a:p>
          <a:p>
            <a:pPr>
              <a:lnSpc>
                <a:spcPts val="4796"/>
              </a:lnSpc>
              <a:spcBef>
                <a:spcPct val="0"/>
              </a:spcBef>
            </a:pPr>
            <a:r>
              <a:rPr lang="en-US" sz="3689">
                <a:solidFill>
                  <a:srgbClr val="00CADC"/>
                </a:solidFill>
                <a:latin typeface="Times New Roman Bold"/>
              </a:rPr>
              <a:t>Total discount</a:t>
            </a:r>
            <a:r>
              <a:rPr lang="en-US" sz="3689">
                <a:solidFill>
                  <a:srgbClr val="000000"/>
                </a:solidFill>
                <a:latin typeface="Times New Roman Bold"/>
              </a:rPr>
              <a:t> :</a:t>
            </a:r>
            <a:r>
              <a:rPr lang="en-US" sz="3689">
                <a:solidFill>
                  <a:srgbClr val="000000"/>
                </a:solidFill>
                <a:latin typeface="Times New Roman"/>
              </a:rPr>
              <a:t> $1,561.09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15425" y="4938980"/>
            <a:ext cx="9397124" cy="301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00CADC"/>
                </a:solidFill>
                <a:latin typeface="Times New Roman Medium"/>
              </a:rPr>
              <a:t>Max profit of the sales </a:t>
            </a:r>
            <a:r>
              <a:rPr lang="en-US" sz="3600">
                <a:solidFill>
                  <a:srgbClr val="000000"/>
                </a:solidFill>
                <a:latin typeface="Times New Roman Medium"/>
              </a:rPr>
              <a:t>:  $8,399.98</a:t>
            </a:r>
          </a:p>
          <a:p>
            <a:pPr algn="just">
              <a:lnSpc>
                <a:spcPts val="4680"/>
              </a:lnSpc>
            </a:pPr>
            <a:endParaRPr lang="en-US" sz="3600">
              <a:solidFill>
                <a:srgbClr val="000000"/>
              </a:solidFill>
              <a:latin typeface="Times New Roman Medium"/>
            </a:endParaRPr>
          </a:p>
          <a:p>
            <a:pPr algn="just">
              <a:lnSpc>
                <a:spcPts val="4680"/>
              </a:lnSpc>
            </a:pPr>
            <a:r>
              <a:rPr lang="en-US" sz="3600">
                <a:solidFill>
                  <a:srgbClr val="00CADC"/>
                </a:solidFill>
                <a:latin typeface="Times New Roman Bold"/>
              </a:rPr>
              <a:t>Max sales per day of total sales </a:t>
            </a:r>
            <a:r>
              <a:rPr lang="en-US" sz="3600">
                <a:solidFill>
                  <a:srgbClr val="000000"/>
                </a:solidFill>
                <a:latin typeface="Times New Roman Bold"/>
              </a:rPr>
              <a:t>:</a:t>
            </a:r>
            <a:r>
              <a:rPr lang="en-US" sz="3600">
                <a:solidFill>
                  <a:srgbClr val="000000"/>
                </a:solidFill>
                <a:latin typeface="Times New Roman Medium"/>
              </a:rPr>
              <a:t> </a:t>
            </a:r>
            <a:r>
              <a:rPr lang="en-US" sz="3600">
                <a:solidFill>
                  <a:srgbClr val="000000"/>
                </a:solidFill>
                <a:latin typeface="Times New Roman"/>
              </a:rPr>
              <a:t>$22,638.48</a:t>
            </a:r>
          </a:p>
          <a:p>
            <a:pPr algn="just">
              <a:lnSpc>
                <a:spcPts val="4680"/>
              </a:lnSpc>
            </a:pPr>
            <a:endParaRPr lang="en-US" sz="3600">
              <a:solidFill>
                <a:srgbClr val="000000"/>
              </a:solidFill>
              <a:latin typeface="Times New Roman"/>
            </a:endParaRPr>
          </a:p>
          <a:p>
            <a:pPr algn="just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00CADC"/>
                </a:solidFill>
                <a:latin typeface="Times New Roman Medium"/>
              </a:rPr>
              <a:t>Avg sales per day :</a:t>
            </a:r>
            <a:r>
              <a:rPr lang="en-US" sz="3600">
                <a:solidFill>
                  <a:srgbClr val="000000"/>
                </a:solidFill>
                <a:latin typeface="Times New Roman Medium"/>
              </a:rPr>
              <a:t> </a:t>
            </a:r>
            <a:r>
              <a:rPr lang="en-US" sz="3600">
                <a:solidFill>
                  <a:srgbClr val="000000"/>
                </a:solidFill>
                <a:latin typeface="Times New Roman"/>
              </a:rPr>
              <a:t>$229.86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0" y="2498688"/>
          <a:ext cx="8567157" cy="6471192"/>
        </p:xfrm>
        <a:graphic>
          <a:graphicData uri="http://schemas.openxmlformats.org/drawingml/2006/table">
            <a:tbl>
              <a:tblPr/>
              <a:tblGrid>
                <a:gridCol w="230768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809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5974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1881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488857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 Bold"/>
                        </a:rPr>
                        <a:t>STATES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 Bold"/>
                        </a:rPr>
                        <a:t>SUM OF SALES($)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 Bold"/>
                        </a:rPr>
                        <a:t>STATES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 Bold"/>
                        </a:rPr>
                        <a:t>SUM OF PROFITS($)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HK Grotesk"/>
                        </a:rPr>
                        <a:t>California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4,57,687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California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76,981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"/>
                        </a:rPr>
                        <a:t>New York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3,10,876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New York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74,038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"/>
                        </a:rPr>
                        <a:t>Texas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1,70,188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Washington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33,402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"/>
                        </a:rPr>
                        <a:t>Washington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1,38,641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Michigan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24,463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"/>
                        </a:rPr>
                        <a:t>Pennsylvania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1,16,511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Virginia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18,597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9144000" y="2498688"/>
          <a:ext cx="9144001" cy="6471192"/>
        </p:xfrm>
        <a:graphic>
          <a:graphicData uri="http://schemas.openxmlformats.org/drawingml/2006/table">
            <a:tbl>
              <a:tblPr/>
              <a:tblGrid>
                <a:gridCol w="24518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4933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3151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31130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488857"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HK Grotesk Bold"/>
                        </a:rPr>
                        <a:t>CITIES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 Bold"/>
                        </a:rPr>
                        <a:t>SUM OF SALES($)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 Bold"/>
                        </a:rPr>
                        <a:t>CITIES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 Bold"/>
                        </a:rPr>
                        <a:t>SUM OF PROFITS($)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New York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2,56,368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New York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62,360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Los Angeles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1,75,851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Los Angeles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30,440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 Seattle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1,19,540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 Seattle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29,156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000000"/>
                          </a:solidFill>
                          <a:latin typeface="HK Grotesk"/>
                        </a:rPr>
                        <a:t>San Francisco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1,12,669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HK Grotesk"/>
                        </a:rPr>
                        <a:t>San Francisco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17,507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96467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Philadelphia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1,09,077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Detroyt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HK Grotesk"/>
                        </a:rPr>
                        <a:t>13,181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4" name="Group 4"/>
          <p:cNvGrpSpPr/>
          <p:nvPr/>
        </p:nvGrpSpPr>
        <p:grpSpPr>
          <a:xfrm>
            <a:off x="-1936767" y="8975688"/>
            <a:ext cx="21873322" cy="1792014"/>
            <a:chOff x="0" y="0"/>
            <a:chExt cx="5760875" cy="4719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760875" cy="471971"/>
            </a:xfrm>
            <a:custGeom>
              <a:avLst/>
              <a:gdLst/>
              <a:ahLst/>
              <a:cxnLst/>
              <a:rect l="l" t="t" r="r" b="b"/>
              <a:pathLst>
                <a:path w="5760875" h="471971">
                  <a:moveTo>
                    <a:pt x="0" y="0"/>
                  </a:moveTo>
                  <a:lnTo>
                    <a:pt x="5760875" y="0"/>
                  </a:lnTo>
                  <a:lnTo>
                    <a:pt x="5760875" y="471971"/>
                  </a:lnTo>
                  <a:lnTo>
                    <a:pt x="0" y="471971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5760875" cy="4910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3293955" y="-376141"/>
            <a:ext cx="4994045" cy="2194690"/>
          </a:xfrm>
          <a:custGeom>
            <a:avLst/>
            <a:gdLst/>
            <a:ahLst/>
            <a:cxnLst/>
            <a:rect l="l" t="t" r="r" b="b"/>
            <a:pathLst>
              <a:path w="4994045" h="2194690">
                <a:moveTo>
                  <a:pt x="0" y="0"/>
                </a:moveTo>
                <a:lnTo>
                  <a:pt x="4994045" y="0"/>
                </a:lnTo>
                <a:lnTo>
                  <a:pt x="4994045" y="2194689"/>
                </a:lnTo>
                <a:lnTo>
                  <a:pt x="0" y="219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27997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0" y="683103"/>
            <a:ext cx="12585246" cy="653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97"/>
              </a:lnSpc>
              <a:spcBef>
                <a:spcPct val="0"/>
              </a:spcBef>
            </a:pPr>
            <a:r>
              <a:rPr lang="en-US" sz="4075">
                <a:solidFill>
                  <a:srgbClr val="000000"/>
                </a:solidFill>
                <a:latin typeface="HK Grotesk Medium"/>
              </a:rPr>
              <a:t>TOP 5 STATES AND CITIES OF SALES AND PROFITS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417776" y="-376141"/>
            <a:ext cx="2427390" cy="763361"/>
            <a:chOff x="0" y="0"/>
            <a:chExt cx="821117" cy="25822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21117" cy="258223"/>
            </a:xfrm>
            <a:custGeom>
              <a:avLst/>
              <a:gdLst/>
              <a:ahLst/>
              <a:cxnLst/>
              <a:rect l="l" t="t" r="r" b="b"/>
              <a:pathLst>
                <a:path w="821117" h="258223">
                  <a:moveTo>
                    <a:pt x="0" y="0"/>
                  </a:moveTo>
                  <a:lnTo>
                    <a:pt x="821117" y="0"/>
                  </a:lnTo>
                  <a:lnTo>
                    <a:pt x="821117" y="258223"/>
                  </a:lnTo>
                  <a:lnTo>
                    <a:pt x="0" y="258223"/>
                  </a:lnTo>
                  <a:close/>
                </a:path>
              </a:pathLst>
            </a:custGeom>
            <a:solidFill>
              <a:srgbClr val="CDD4CD"/>
            </a:solidFill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93812" y="0"/>
            <a:ext cx="7601500" cy="10287000"/>
            <a:chOff x="0" y="0"/>
            <a:chExt cx="200204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02041" cy="2709333"/>
            </a:xfrm>
            <a:custGeom>
              <a:avLst/>
              <a:gdLst/>
              <a:ahLst/>
              <a:cxnLst/>
              <a:rect l="l" t="t" r="r" b="b"/>
              <a:pathLst>
                <a:path w="2002041" h="2709333">
                  <a:moveTo>
                    <a:pt x="0" y="0"/>
                  </a:moveTo>
                  <a:lnTo>
                    <a:pt x="2002041" y="0"/>
                  </a:lnTo>
                  <a:lnTo>
                    <a:pt x="200204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B3B3B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002041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0" y="1650047"/>
            <a:ext cx="12849558" cy="7790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Belleza"/>
              </a:rPr>
              <a:t> Western Region: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elleza"/>
              </a:rPr>
              <a:t>           1. Total Sales: $725,475         2. Total Profit: $108,418</a:t>
            </a:r>
          </a:p>
          <a:p>
            <a:pPr marL="1468119" lvl="2" indent="-489373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Belleza"/>
              </a:rPr>
              <a:t>Dominant contributor to both sales and profit.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elleza"/>
              </a:rPr>
              <a:t>   2. Eastern Region: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elleza"/>
              </a:rPr>
              <a:t>           1. Total Sales: $678,781         2. Total Profit: $91,522</a:t>
            </a:r>
          </a:p>
          <a:p>
            <a:pPr marL="1468119" lvl="2" indent="-489373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Belleza"/>
              </a:rPr>
              <a:t>Strong performance in sales and profit.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elleza"/>
              </a:rPr>
              <a:t>   3. Southern Region: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elleza"/>
              </a:rPr>
              <a:t>            1. Total Sales: $391,721         2. Total Profit: $46,769</a:t>
            </a:r>
          </a:p>
          <a:p>
            <a:pPr marL="1468119" lvl="2" indent="-489373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Belleza"/>
              </a:rPr>
              <a:t>Moderate sales and profit contribution.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elleza"/>
              </a:rPr>
              <a:t>   4. Central Region: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elleza"/>
              </a:rPr>
              <a:t>             1. Total Sales: $501,239        2.Total Profit: $39,706</a:t>
            </a:r>
          </a:p>
          <a:p>
            <a:pPr marL="1468119" lvl="2" indent="-489373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Belleza"/>
              </a:rPr>
              <a:t>Sales and profit at a moderate level.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Belleza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1993812" y="3684833"/>
            <a:ext cx="5608388" cy="3747304"/>
          </a:xfrm>
          <a:custGeom>
            <a:avLst/>
            <a:gdLst/>
            <a:ahLst/>
            <a:cxnLst/>
            <a:rect l="l" t="t" r="r" b="b"/>
            <a:pathLst>
              <a:path w="5608388" h="3747304">
                <a:moveTo>
                  <a:pt x="0" y="0"/>
                </a:moveTo>
                <a:lnTo>
                  <a:pt x="5608388" y="0"/>
                </a:lnTo>
                <a:lnTo>
                  <a:pt x="5608388" y="3747304"/>
                </a:lnTo>
                <a:lnTo>
                  <a:pt x="0" y="37473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195" t="-19302" r="-20532" b="-643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-1737132" y="169228"/>
            <a:ext cx="15608848" cy="1557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Lora Bold"/>
              </a:rPr>
              <a:t>REGION ANALYSIS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990</Words>
  <Application>Microsoft Office PowerPoint</Application>
  <PresentationFormat>Custom</PresentationFormat>
  <Paragraphs>178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8" baseType="lpstr">
      <vt:lpstr>Arial</vt:lpstr>
      <vt:lpstr>Canva Sans Bold</vt:lpstr>
      <vt:lpstr>DM Sans Semi-Bold</vt:lpstr>
      <vt:lpstr>DM Sans</vt:lpstr>
      <vt:lpstr>Times New Roman</vt:lpstr>
      <vt:lpstr>Lora Bold</vt:lpstr>
      <vt:lpstr>Decalotype Bold</vt:lpstr>
      <vt:lpstr>Belleza</vt:lpstr>
      <vt:lpstr>DM Sans Bold</vt:lpstr>
      <vt:lpstr>Helvetica World Bold</vt:lpstr>
      <vt:lpstr>HK Grotesk Medium</vt:lpstr>
      <vt:lpstr>Calibri</vt:lpstr>
      <vt:lpstr>Times New Roman Semi-Bold</vt:lpstr>
      <vt:lpstr>Times New Roman Bold</vt:lpstr>
      <vt:lpstr>Oswald Bold</vt:lpstr>
      <vt:lpstr>Georgia Pro Italics</vt:lpstr>
      <vt:lpstr>HK Grotesk Bold</vt:lpstr>
      <vt:lpstr>HK Grotesk</vt:lpstr>
      <vt:lpstr>Canva Sans</vt:lpstr>
      <vt:lpstr>Times New Roman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Report</dc:title>
  <dc:creator>WIN10</dc:creator>
  <cp:lastModifiedBy>hp</cp:lastModifiedBy>
  <cp:revision>3</cp:revision>
  <dcterms:created xsi:type="dcterms:W3CDTF">2006-08-16T00:00:00Z</dcterms:created>
  <dcterms:modified xsi:type="dcterms:W3CDTF">2024-10-01T06:17:45Z</dcterms:modified>
  <dc:identifier>DAF0BznCtq4</dc:identifier>
</cp:coreProperties>
</file>

<file path=docProps/thumbnail.jpeg>
</file>